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2"/>
  </p:notesMasterIdLst>
  <p:sldIdLst>
    <p:sldId id="292" r:id="rId2"/>
    <p:sldId id="276" r:id="rId3"/>
    <p:sldId id="277" r:id="rId4"/>
    <p:sldId id="312" r:id="rId5"/>
    <p:sldId id="278" r:id="rId6"/>
    <p:sldId id="293" r:id="rId7"/>
    <p:sldId id="294" r:id="rId8"/>
    <p:sldId id="295" r:id="rId9"/>
    <p:sldId id="296" r:id="rId10"/>
    <p:sldId id="291" r:id="rId11"/>
    <p:sldId id="323" r:id="rId12"/>
    <p:sldId id="297" r:id="rId13"/>
    <p:sldId id="322" r:id="rId14"/>
    <p:sldId id="313" r:id="rId15"/>
    <p:sldId id="314" r:id="rId16"/>
    <p:sldId id="315" r:id="rId17"/>
    <p:sldId id="317" r:id="rId18"/>
    <p:sldId id="321" r:id="rId19"/>
    <p:sldId id="316" r:id="rId20"/>
    <p:sldId id="298" r:id="rId21"/>
    <p:sldId id="299" r:id="rId22"/>
    <p:sldId id="318" r:id="rId23"/>
    <p:sldId id="319" r:id="rId24"/>
    <p:sldId id="320" r:id="rId25"/>
    <p:sldId id="300" r:id="rId26"/>
    <p:sldId id="310" r:id="rId27"/>
    <p:sldId id="283" r:id="rId28"/>
    <p:sldId id="288" r:id="rId29"/>
    <p:sldId id="308" r:id="rId30"/>
    <p:sldId id="3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t" initials="d" lastIdx="1" clrIdx="0">
    <p:extLst>
      <p:ext uri="{19B8F6BF-5375-455C-9EA6-DF929625EA0E}">
        <p15:presenceInfo xmlns:p15="http://schemas.microsoft.com/office/powerpoint/2012/main" userId="d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9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2" autoAdjust="0"/>
    <p:restoredTop sz="94660"/>
  </p:normalViewPr>
  <p:slideViewPr>
    <p:cSldViewPr snapToGrid="0">
      <p:cViewPr varScale="1">
        <p:scale>
          <a:sx n="99" d="100"/>
          <a:sy n="99" d="100"/>
        </p:scale>
        <p:origin x="38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3B590-0B01-4ED1-BDA6-1F123633F7D2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72D25-09E5-40D2-B5B1-ADBAC19F1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93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4486-8A6B-41AF-908E-15DFD8FBB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CE1FC-929A-49E9-96E6-5657CEC3B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D4D86-7AD2-4188-98D0-8F5A6579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CA2A2-E99D-4CAF-A2AB-6DDFA19D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E60F-41FC-420F-B7E5-F8876CE7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0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A5F5-715E-46DE-9783-B3BAABB25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F664A-7801-4BAC-986A-A336FC656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AB837-D49D-4B15-9FB6-3EB4CC57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54EE8-1C19-4922-861C-6467CFCB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EEAA5-04C3-404F-B08D-53887B2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9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CFF5FC-B4DA-45C6-89D0-9C8AF083A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9D727-6DC3-49A2-AB72-9F75AFA79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40901-D82C-41EB-B7A2-DAE11A82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C331B-B548-4150-A8A4-2F45F475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40C2F-DDC5-4C28-A927-62E1AC8D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5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55CE-0159-4F14-BD5F-84FB9072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B0F7-72DE-4A25-AD2C-CEB7880DA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5DB2C-ED72-4CFD-9303-0EEE95D9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FCF60-A91F-465D-AD11-999FD1545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72518-8576-442A-AABF-5C0B0A52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9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B7A4-EF2F-4A2D-AECB-F1D441B1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F3BA1-9110-4814-BD37-333C535D7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5088C-A6E0-4447-9847-CF4333FC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5D70-0702-4DFC-B887-C12A226DD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976E8-67D4-4730-891F-5495FCE3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2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C8FD-31B8-466F-B906-E467E30A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8A740-7A6C-4C53-906E-E5B235556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09780-51D7-4CD3-9F45-143AFBF17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44B32-28B7-42E1-84D2-9E222049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E99F8-5C8D-4C49-90CE-812C4DFC5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01D1-86AD-4A35-BA7A-50C499CC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1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726-C59B-4809-8F9A-8F2D850E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EEC4B-0C20-4D4F-9291-412358735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783DC-A809-45AB-8B4F-41F5DF691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10DBEA-0160-4BE9-A044-C70F2D3F6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6DDF5-9242-468D-8BAA-FDBE62CAA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188AEF-91CF-4866-9759-3342A3D2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9E47C-F304-43B6-91B9-E1B35517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4FF664-CF12-4FCF-AD2D-547E5FEF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5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0654-B53A-4A80-B451-5EA2ED93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6490F-2399-434A-91D9-52A44186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12F46-FC1A-407B-8253-0C841CF4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64F2B-9EE6-4303-842A-741AE91F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8B1E2-13B1-4C5B-B6C6-77CD18C6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2CC4C-430F-4E24-B9D0-CEFF8F05A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AF55F-271B-44A1-A501-8C4312E4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0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2334-CA85-4FD0-A7D5-A706FF40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3556-31EC-4DC7-8B83-3680C133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14DE8-6B9B-48C3-996B-731E134A7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79779-0D8F-4A4E-9411-5396F5BC8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9091E-AD34-454D-802E-4E03BFD5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94B4A-E37C-45B9-BC46-CCED7943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92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8EA9-DED4-4680-85A6-C9F75459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626FC8-4FC3-43A0-A754-3D9D4AD84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7614E-9FFC-45E1-99C9-ADECDF688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0720C-A8DA-423E-8500-305BE2356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DC5E0-DE8B-4594-901E-F4F33A49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D0FAD-35DE-4BBF-B337-142A3519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2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BBEF9-583A-4507-AA8F-58B0BAE4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67A7-985F-4ECE-9C19-C541697D1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16466-25C4-4613-90DB-4BAFA9D2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2DA32-9C4E-421E-BC0F-7B95CEA37101}" type="datetimeFigureOut">
              <a:rPr lang="en-US" smtClean="0"/>
              <a:t>12/24/2023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02C8B-BC93-4688-A938-99BDF24AC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CEC5-DEFE-4E33-99D2-DE0F4FE47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06ED4-534A-4E3D-8FE6-06BAE31CB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7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A74F7D6-926A-7F15-CA81-46950584EDC6}"/>
              </a:ext>
            </a:extLst>
          </p:cNvPr>
          <p:cNvSpPr/>
          <p:nvPr/>
        </p:nvSpPr>
        <p:spPr>
          <a:xfrm>
            <a:off x="2084913" y="1238073"/>
            <a:ext cx="80221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</a:t>
            </a:r>
          </a:p>
          <a:p>
            <a:pPr algn="ctr"/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TRUYỆN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CCEDC-26AA-78E1-120A-63672C78F050}"/>
              </a:ext>
            </a:extLst>
          </p:cNvPr>
          <p:cNvSpPr/>
          <p:nvPr/>
        </p:nvSpPr>
        <p:spPr>
          <a:xfrm>
            <a:off x="1652091" y="2931591"/>
            <a:ext cx="5828765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983">
              <a:lnSpc>
                <a:spcPct val="150000"/>
              </a:lnSpc>
            </a:pPr>
            <a:r>
              <a:rPr lang="es-E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s-E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s-E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s-E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s-E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s-E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s-E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s-E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s-E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CBE668-D2C0-42F4-1934-7B7B8CF0AA8F}"/>
              </a:ext>
            </a:extLst>
          </p:cNvPr>
          <p:cNvSpPr txBox="1"/>
          <p:nvPr/>
        </p:nvSpPr>
        <p:spPr>
          <a:xfrm>
            <a:off x="1652091" y="3394656"/>
            <a:ext cx="4977309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GB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GB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GB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GB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GB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Nhóm 4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Nguyễn Gia Lộc: N20DCAT033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Nguyễn Tiến Nhật: N20DCAT036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Vũ Quang </a:t>
            </a:r>
            <a:r>
              <a:rPr lang="en-GB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Khải</a:t>
            </a:r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N20DCAT029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Bùi Nhật Khoa: N20DCAT030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18181F-EAE7-5EBB-0305-39FCB2EE68EB}"/>
              </a:ext>
            </a:extLst>
          </p:cNvPr>
          <p:cNvSpPr txBox="1"/>
          <p:nvPr/>
        </p:nvSpPr>
        <p:spPr>
          <a:xfrm>
            <a:off x="2634509" y="543010"/>
            <a:ext cx="6922983" cy="498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GB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&amp; THIẾT KẾ HỆ THỐNG THÔNG TIN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655D4-2A0C-F6BA-E698-E4F48B2A29CA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414124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B3F89CB-5264-13FE-FB50-344D8D9BF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81" y="1270891"/>
            <a:ext cx="22523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66CDE-5B92-A266-3EF7-93F1B1B22C84}"/>
              </a:ext>
            </a:extLst>
          </p:cNvPr>
          <p:cNvSpPr txBox="1"/>
          <p:nvPr/>
        </p:nvSpPr>
        <p:spPr>
          <a:xfrm>
            <a:off x="4648869" y="6261829"/>
            <a:ext cx="289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>
                <a:latin typeface="Times New Roman" panose="02020603050405020304" pitchFamily="18" charset="0"/>
                <a:cs typeface="Times New Roman" panose="02020603050405020304" pitchFamily="18" charset="0"/>
              </a:rPr>
              <a:t>Sơ đồ ERD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DD1DB64-88C3-04FE-A114-4AC0C0A8A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6432425" cy="77859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</a:t>
            </a:r>
          </a:p>
        </p:txBody>
      </p:sp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8D4FD9CD-AA24-34C3-47C9-B844DF50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73" y="1147063"/>
            <a:ext cx="6925450" cy="5164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1AE35C-26B7-30AC-D65B-5A7AF1DEF288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171623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B3F89CB-5264-13FE-FB50-344D8D9BF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81" y="1270891"/>
            <a:ext cx="22523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66CDE-5B92-A266-3EF7-93F1B1B22C84}"/>
              </a:ext>
            </a:extLst>
          </p:cNvPr>
          <p:cNvSpPr txBox="1"/>
          <p:nvPr/>
        </p:nvSpPr>
        <p:spPr>
          <a:xfrm>
            <a:off x="3959635" y="5859643"/>
            <a:ext cx="396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Sơ đồ cơ sở dữ liệu trong SQL Server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DD1DB64-88C3-04FE-A114-4AC0C0A8A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6432425" cy="77859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AE35C-26B7-30AC-D65B-5A7AF1DEF288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330714-1D51-36FA-D73F-F4050B72F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0057" y="8136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692B709-F850-7298-05AB-7BD3F0A10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706" y="1270891"/>
            <a:ext cx="594360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1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443BF22-D3CE-C86A-590A-164DF09AAE5A}"/>
              </a:ext>
            </a:extLst>
          </p:cNvPr>
          <p:cNvSpPr txBox="1"/>
          <p:nvPr/>
        </p:nvSpPr>
        <p:spPr>
          <a:xfrm>
            <a:off x="4520292" y="5438163"/>
            <a:ext cx="242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Trang chủ của ứng dụng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FA5245-274F-E761-F72A-102331CB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9164816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khách hàng)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4FAED2-E49C-13C6-D0D5-153E7614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974" y="1235171"/>
            <a:ext cx="7263685" cy="40258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8B366F-3F9C-1E81-8414-11562CA8FCE5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365246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443BF22-D3CE-C86A-590A-164DF09AAE5A}"/>
              </a:ext>
            </a:extLst>
          </p:cNvPr>
          <p:cNvSpPr txBox="1"/>
          <p:nvPr/>
        </p:nvSpPr>
        <p:spPr>
          <a:xfrm>
            <a:off x="4254129" y="5535744"/>
            <a:ext cx="241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Trang chi tiết sản phẩm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FA5245-274F-E761-F72A-102331CB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9164816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khách hàng)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4355B1-0C4F-437B-EBF3-EF812EB67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01" y="1286630"/>
            <a:ext cx="6045185" cy="407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C2499-BFC9-D25F-0E28-F060023BC972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281832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786E4D-A64A-AB07-A9AF-9702CBB0CB4D}"/>
              </a:ext>
            </a:extLst>
          </p:cNvPr>
          <p:cNvSpPr txBox="1"/>
          <p:nvPr/>
        </p:nvSpPr>
        <p:spPr>
          <a:xfrm>
            <a:off x="3926976" y="5721282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Trang đăng nhập và đăng ký của người dùng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FA5245-274F-E761-F72A-102331CB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9164816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khách hàng)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3EE98-C6DE-576D-9DF4-5A486A32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22" y="1737930"/>
            <a:ext cx="4461358" cy="2062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5ABE0-DC47-D972-DE3F-6D894DC2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80" y="1266824"/>
            <a:ext cx="3838050" cy="4129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2C9067-8066-5614-877D-42268E477F0F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155201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786E4D-A64A-AB07-A9AF-9702CBB0CB4D}"/>
              </a:ext>
            </a:extLst>
          </p:cNvPr>
          <p:cNvSpPr txBox="1"/>
          <p:nvPr/>
        </p:nvSpPr>
        <p:spPr>
          <a:xfrm>
            <a:off x="4884306" y="4374954"/>
            <a:ext cx="326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Trang quên mật khẩu người dùng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FA5245-274F-E761-F72A-102331CB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9164816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khách hàng)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A1CC8-5F03-580F-C9F3-A257DCDE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5" y="1890295"/>
            <a:ext cx="5554309" cy="2288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77570-C7F3-67C6-8C21-27848DE3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83" y="1677611"/>
            <a:ext cx="4662533" cy="2500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681AD-F4F8-8727-1C59-FAA6FAC6F574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419465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786E4D-A64A-AB07-A9AF-9702CBB0CB4D}"/>
              </a:ext>
            </a:extLst>
          </p:cNvPr>
          <p:cNvSpPr txBox="1"/>
          <p:nvPr/>
        </p:nvSpPr>
        <p:spPr>
          <a:xfrm>
            <a:off x="4884306" y="4374954"/>
            <a:ext cx="326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Trang quên mật khẩu người dùng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FA5245-274F-E761-F72A-102331CB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9164816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khách hàng)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A1CC8-5F03-580F-C9F3-A257DCDE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5" y="1890295"/>
            <a:ext cx="5554309" cy="2288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77570-C7F3-67C6-8C21-27848DE3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83" y="1677611"/>
            <a:ext cx="4662533" cy="25007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D35669-9705-4A76-43FF-34BA37D5B812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149204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443BF22-D3CE-C86A-590A-164DF09AAE5A}"/>
              </a:ext>
            </a:extLst>
          </p:cNvPr>
          <p:cNvSpPr txBox="1"/>
          <p:nvPr/>
        </p:nvSpPr>
        <p:spPr>
          <a:xfrm>
            <a:off x="4391503" y="5438163"/>
            <a:ext cx="332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Trang chỉnh sửa thông tin cá nhân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FA5245-274F-E761-F72A-102331CB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9164816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khách hàng)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3D306-A3B4-BE73-E126-D5C35207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456" y="1297765"/>
            <a:ext cx="8313490" cy="4059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7BFDE2-5860-6C76-8232-24DEF6230AD6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260946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443BF22-D3CE-C86A-590A-164DF09AAE5A}"/>
              </a:ext>
            </a:extLst>
          </p:cNvPr>
          <p:cNvSpPr txBox="1"/>
          <p:nvPr/>
        </p:nvSpPr>
        <p:spPr>
          <a:xfrm>
            <a:off x="4391503" y="5438163"/>
            <a:ext cx="31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Trang đổi mật khẩu người dùng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EFA5245-274F-E761-F72A-102331CB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9164816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khách hàng)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71CF1-064D-77C9-C16B-E56318C0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58" y="1438577"/>
            <a:ext cx="8358389" cy="3672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E2356-4065-93DE-FCD6-7848B50D6307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363036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B3F89CB-5264-13FE-FB50-344D8D9BF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81" y="1270891"/>
            <a:ext cx="22523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86E4D-A64A-AB07-A9AF-9702CBB0CB4D}"/>
              </a:ext>
            </a:extLst>
          </p:cNvPr>
          <p:cNvSpPr txBox="1"/>
          <p:nvPr/>
        </p:nvSpPr>
        <p:spPr>
          <a:xfrm>
            <a:off x="1663083" y="5566121"/>
            <a:ext cx="15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giỏ hàng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3BF22-D3CE-C86A-590A-164DF09AAE5A}"/>
              </a:ext>
            </a:extLst>
          </p:cNvPr>
          <p:cNvSpPr txBox="1"/>
          <p:nvPr/>
        </p:nvSpPr>
        <p:spPr>
          <a:xfrm>
            <a:off x="7664911" y="5593364"/>
            <a:ext cx="20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đặt mua hàng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15C843-1568-F0F9-39C9-E38EDB0A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9164816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khách hàng)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F91C2C-343D-5C9F-3233-46AC7D84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6" y="1689638"/>
            <a:ext cx="4865297" cy="3692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6FA8AF-9C58-FC56-5D6F-60700CA4F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381" y="1953239"/>
            <a:ext cx="4902654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FC4755-9879-559E-5E99-F8F9EB02B0A1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164829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91" y="333118"/>
            <a:ext cx="5726254" cy="77859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1. TỔNG QUAN ĐỀ TÀI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E6157-C1A1-4CE4-93AD-131CA6E7A623}"/>
              </a:ext>
            </a:extLst>
          </p:cNvPr>
          <p:cNvSpPr txBox="1"/>
          <p:nvPr/>
        </p:nvSpPr>
        <p:spPr>
          <a:xfrm>
            <a:off x="5640944" y="2316072"/>
            <a:ext cx="5375397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6BD9F-939E-4BCB-A88F-955E4821E6EF}"/>
              </a:ext>
            </a:extLst>
          </p:cNvPr>
          <p:cNvSpPr txBox="1"/>
          <p:nvPr/>
        </p:nvSpPr>
        <p:spPr>
          <a:xfrm>
            <a:off x="5640944" y="3322011"/>
            <a:ext cx="5375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truyện từ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đến cửa hàng để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Google Shape;311;p28">
            <a:extLst>
              <a:ext uri="{FF2B5EF4-FFF2-40B4-BE49-F238E27FC236}">
                <a16:creationId xmlns:a16="http://schemas.microsoft.com/office/drawing/2014/main" id="{3427BC98-914F-D6DF-8DEA-659A7F65B0C3}"/>
              </a:ext>
            </a:extLst>
          </p:cNvPr>
          <p:cNvSpPr/>
          <p:nvPr/>
        </p:nvSpPr>
        <p:spPr>
          <a:xfrm>
            <a:off x="529691" y="2316072"/>
            <a:ext cx="4085852" cy="2225855"/>
          </a:xfrm>
          <a:prstGeom prst="chevron">
            <a:avLst>
              <a:gd name="adj" fmla="val 29853"/>
            </a:avLst>
          </a:prstGeom>
          <a:solidFill>
            <a:srgbClr val="3796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Lí do thực hiện đề tài</a:t>
            </a:r>
            <a:endParaRPr sz="2800">
              <a:solidFill>
                <a:srgbClr val="FFFFFF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EE2E4-C36E-1DCB-65C5-71EC2933EA36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254718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B3F89CB-5264-13FE-FB50-344D8D9BF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81" y="1270891"/>
            <a:ext cx="22523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3BF22-D3CE-C86A-590A-164DF09AAE5A}"/>
              </a:ext>
            </a:extLst>
          </p:cNvPr>
          <p:cNvSpPr txBox="1"/>
          <p:nvPr/>
        </p:nvSpPr>
        <p:spPr>
          <a:xfrm>
            <a:off x="4912887" y="4536169"/>
            <a:ext cx="236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lịch sử mua hàng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15C843-1568-F0F9-39C9-E38EDB0A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9164816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khách hàng)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6D500-DB57-EA36-5489-C76CC4F2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69" y="1679661"/>
            <a:ext cx="6204372" cy="2692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3988AE-D097-681D-8349-A99019FE56C6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3984603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B3F89CB-5264-13FE-FB50-344D8D9BF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81" y="1270891"/>
            <a:ext cx="22523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3BF22-D3CE-C86A-590A-164DF09AAE5A}"/>
              </a:ext>
            </a:extLst>
          </p:cNvPr>
          <p:cNvSpPr txBox="1"/>
          <p:nvPr/>
        </p:nvSpPr>
        <p:spPr>
          <a:xfrm>
            <a:off x="4651797" y="5217777"/>
            <a:ext cx="188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chủ quản trị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1F6D321-677F-0AAE-9653-01999C3F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8" y="333118"/>
            <a:ext cx="11118752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người quản trị)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203738-0D58-134F-73FD-63A8D929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11" y="1561561"/>
            <a:ext cx="7494580" cy="3581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8EE47D-808D-A78C-06DB-87A33E0875C2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2578462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B3F89CB-5264-13FE-FB50-344D8D9BF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81" y="1270891"/>
            <a:ext cx="22523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3BF22-D3CE-C86A-590A-164DF09AAE5A}"/>
              </a:ext>
            </a:extLst>
          </p:cNvPr>
          <p:cNvSpPr txBox="1"/>
          <p:nvPr/>
        </p:nvSpPr>
        <p:spPr>
          <a:xfrm>
            <a:off x="4331196" y="5125532"/>
            <a:ext cx="26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danh sách đơn hàng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1F6D321-677F-0AAE-9653-01999C3F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8" y="333118"/>
            <a:ext cx="11118752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người quản trị)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EA562-3764-1222-664E-328D1777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36" y="1215162"/>
            <a:ext cx="7118212" cy="3754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19F5E6-5104-1F88-85B8-1E04DDDC3951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3231758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B3F89CB-5264-13FE-FB50-344D8D9BF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81" y="1270891"/>
            <a:ext cx="22523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8EE57-CE39-6119-B954-18CE17BDDAF9}"/>
              </a:ext>
            </a:extLst>
          </p:cNvPr>
          <p:cNvSpPr txBox="1"/>
          <p:nvPr/>
        </p:nvSpPr>
        <p:spPr>
          <a:xfrm>
            <a:off x="4693193" y="4450094"/>
            <a:ext cx="261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Trang danh sách tài khoản</a:t>
            </a:r>
            <a:endParaRPr lang="en-US">
              <a:effectLst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1F6D321-677F-0AAE-9653-01999C3F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8" y="333118"/>
            <a:ext cx="11118752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người quản trị)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09743-A880-7DD8-CA8C-EAC9AE3A4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1488557"/>
            <a:ext cx="9150813" cy="2886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98E050-2EED-9441-8D79-435E859D1E33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9612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B3F89CB-5264-13FE-FB50-344D8D9BF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81" y="1270891"/>
            <a:ext cx="22523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8EE57-CE39-6119-B954-18CE17BDDAF9}"/>
              </a:ext>
            </a:extLst>
          </p:cNvPr>
          <p:cNvSpPr txBox="1"/>
          <p:nvPr/>
        </p:nvSpPr>
        <p:spPr>
          <a:xfrm>
            <a:off x="4001925" y="4995788"/>
            <a:ext cx="463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Trang danh sách</a:t>
            </a: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và cập nhật thông tin sản phẩm</a:t>
            </a:r>
            <a:endParaRPr lang="en-US">
              <a:effectLst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1F6D321-677F-0AAE-9653-01999C3F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8" y="333118"/>
            <a:ext cx="11118752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người quản trị)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5FE6E-6EB6-5DC8-FD50-06D0CEB5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42" y="1243961"/>
            <a:ext cx="4844889" cy="3619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33C57-4EE0-2B39-E586-ED089266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71" y="1639910"/>
            <a:ext cx="5971887" cy="3087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C37EC4-361E-12C3-9553-915623A2A632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2548029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443BF22-D3CE-C86A-590A-164DF09AAE5A}"/>
              </a:ext>
            </a:extLst>
          </p:cNvPr>
          <p:cNvSpPr txBox="1"/>
          <p:nvPr/>
        </p:nvSpPr>
        <p:spPr>
          <a:xfrm>
            <a:off x="5302417" y="5999583"/>
            <a:ext cx="22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thêm sản phẩm </a:t>
            </a:r>
            <a:endParaRPr lang="en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EB3574-84D0-EA6F-A9DE-121C5C163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8" y="333118"/>
            <a:ext cx="11118752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người quản trị)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0B5A-FE73-E489-0C67-7F5D3296B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554" y="1279778"/>
            <a:ext cx="3594640" cy="4719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335DE-D9EF-8E6C-22F6-286546D9FDF9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83557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A6A72A-449D-972C-FB1D-BDBBF7B75E89}"/>
              </a:ext>
            </a:extLst>
          </p:cNvPr>
          <p:cNvSpPr txBox="1"/>
          <p:nvPr/>
        </p:nvSpPr>
        <p:spPr>
          <a:xfrm>
            <a:off x="1016976" y="5679133"/>
            <a:ext cx="265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hồ sơ người quản trị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4FCFB2-9EAD-0209-D188-6E6B464C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8" y="333118"/>
            <a:ext cx="11118752" cy="778598"/>
          </a:xfrm>
        </p:spPr>
        <p:txBody>
          <a:bodyPr>
            <a:normAutofit/>
          </a:bodyPr>
          <a:lstStyle/>
          <a:p>
            <a:r>
              <a:rPr lang="en-US" sz="35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 (Cho người quản trị)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38E96-AA18-9480-4DD0-D80D3B41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68" y="1275303"/>
            <a:ext cx="3684145" cy="42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545139-2561-59A4-C809-05B6DD3BD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438" y="1275303"/>
            <a:ext cx="2710388" cy="4516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46FE7E-B157-5A67-3B2D-B9C48979726A}"/>
              </a:ext>
            </a:extLst>
          </p:cNvPr>
          <p:cNvSpPr txBox="1"/>
          <p:nvPr/>
        </p:nvSpPr>
        <p:spPr>
          <a:xfrm>
            <a:off x="6966249" y="5863799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hồ sơ người quản trị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71AE5-2B89-5ACB-F1DF-E5A0535E0691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884935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4A44050-B9A6-4F9E-9FFD-58AE0BBDA24F}"/>
              </a:ext>
            </a:extLst>
          </p:cNvPr>
          <p:cNvSpPr txBox="1"/>
          <p:nvPr/>
        </p:nvSpPr>
        <p:spPr>
          <a:xfrm>
            <a:off x="1201510" y="1914489"/>
            <a:ext cx="956664" cy="46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4E6C8-F8AD-C095-7B79-3EF9D5651BC1}"/>
              </a:ext>
            </a:extLst>
          </p:cNvPr>
          <p:cNvSpPr txBox="1"/>
          <p:nvPr/>
        </p:nvSpPr>
        <p:spPr>
          <a:xfrm>
            <a:off x="529689" y="1328436"/>
            <a:ext cx="11068261" cy="164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>
              <a:lnSpc>
                <a:spcPct val="107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 ngữ lập trình: Java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 công cụ phát triển: Java JDK 21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Môi trường phát triển tích hợp (IDE): Eclipse IDE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 server: Microsoft SQL Server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8B89FF-2596-8CD2-DE18-6349EDA1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6432425" cy="778598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3. CÀI ĐẶT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7EE9D-4C0D-5F5F-5E3C-FFD96B6F6554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341125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4A44050-B9A6-4F9E-9FFD-58AE0BBDA24F}"/>
              </a:ext>
            </a:extLst>
          </p:cNvPr>
          <p:cNvSpPr txBox="1"/>
          <p:nvPr/>
        </p:nvSpPr>
        <p:spPr>
          <a:xfrm>
            <a:off x="1201510" y="1914489"/>
            <a:ext cx="956664" cy="46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96C04-4E70-6397-9821-8DFFE13A90F5}"/>
              </a:ext>
            </a:extLst>
          </p:cNvPr>
          <p:cNvSpPr txBox="1"/>
          <p:nvPr/>
        </p:nvSpPr>
        <p:spPr>
          <a:xfrm>
            <a:off x="4864010" y="1164948"/>
            <a:ext cx="6798299" cy="4888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nl-NL" sz="1800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Đối</a:t>
            </a:r>
            <a:r>
              <a:rPr lang="nl-NL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800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với</a:t>
            </a:r>
            <a:r>
              <a:rPr lang="nl-NL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800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bản</a:t>
            </a:r>
            <a:r>
              <a:rPr lang="nl-NL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800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thân</a:t>
            </a:r>
            <a:r>
              <a:rPr lang="nl-NL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800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nl-NL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800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thực</a:t>
            </a:r>
            <a:r>
              <a:rPr lang="nl-NL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800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hiện</a:t>
            </a:r>
            <a:r>
              <a:rPr lang="nl-NL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800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đề</a:t>
            </a:r>
            <a:r>
              <a:rPr lang="nl-NL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1800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tài</a:t>
            </a:r>
            <a:r>
              <a:rPr lang="nl-NL" sz="1800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VN" sz="1800" b="1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742950" lvl="1" indent="-285750" algn="just">
              <a:lnSpc>
                <a:spcPct val="13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mới</a:t>
            </a:r>
            <a:endParaRPr lang="en-US" b="1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 algn="just">
              <a:lnSpc>
                <a:spcPct val="13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vi-VN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b="1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 algn="just">
              <a:lnSpc>
                <a:spcPct val="13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Rèn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kĩ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vi-VN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b="1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42950" lvl="1" indent="-285750" algn="just">
              <a:lnSpc>
                <a:spcPct val="13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Kĩ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nl-NL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b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vi-VN" b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b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r>
              <a:rPr lang="nl-NL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Đối</a:t>
            </a:r>
            <a:r>
              <a:rPr lang="nl-NL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nl-NL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với</a:t>
            </a:r>
            <a:r>
              <a:rPr lang="nl-NL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đề </a:t>
            </a:r>
            <a:r>
              <a:rPr lang="nl-NL" b="1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tài</a:t>
            </a:r>
            <a:r>
              <a:rPr lang="nl-NL" b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VN" b="1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742950" lvl="1" indent="-285750" algn="just">
              <a:lnSpc>
                <a:spcPct val="13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vi-VN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Đã đáp ứng được các chức năng </a:t>
            </a:r>
            <a:r>
              <a:rPr lang="en-US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cơ bản </a:t>
            </a:r>
            <a:r>
              <a:rPr lang="vi-VN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 </a:t>
            </a:r>
            <a:r>
              <a:rPr lang="en-US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ứng dụng </a:t>
            </a:r>
            <a:r>
              <a:rPr lang="vi-VN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bán </a:t>
            </a:r>
            <a:r>
              <a:rPr lang="en-US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truyện</a:t>
            </a:r>
            <a:endParaRPr lang="en-US" sz="140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3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vi-VN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Giao diện </a:t>
            </a:r>
            <a:r>
              <a:rPr lang="en-US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dễ hiểu</a:t>
            </a:r>
            <a:r>
              <a:rPr lang="vi-VN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bố cục rõ ràng</a:t>
            </a:r>
            <a:endParaRPr lang="en-US" sz="1400"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3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vi-VN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Tốc độ xử lý </a:t>
            </a:r>
            <a:r>
              <a:rPr lang="en-US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ổn </a:t>
            </a:r>
            <a:r>
              <a:rPr lang="en-US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định</a:t>
            </a:r>
            <a:endParaRPr lang="en-VN" sz="140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311;p28">
            <a:extLst>
              <a:ext uri="{FF2B5EF4-FFF2-40B4-BE49-F238E27FC236}">
                <a16:creationId xmlns:a16="http://schemas.microsoft.com/office/drawing/2014/main" id="{AA84FE77-DE32-FE86-7C04-277C03B9E386}"/>
              </a:ext>
            </a:extLst>
          </p:cNvPr>
          <p:cNvSpPr/>
          <p:nvPr/>
        </p:nvSpPr>
        <p:spPr>
          <a:xfrm>
            <a:off x="529691" y="2316071"/>
            <a:ext cx="4085852" cy="2225855"/>
          </a:xfrm>
          <a:prstGeom prst="chevron">
            <a:avLst>
              <a:gd name="adj" fmla="val 29853"/>
            </a:avLst>
          </a:prstGeom>
          <a:solidFill>
            <a:srgbClr val="3796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Kết quả đạt được</a:t>
            </a:r>
            <a:endParaRPr lang="vi-VN" sz="2800">
              <a:solidFill>
                <a:srgbClr val="FFFFFF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D5F5BE-FFEF-C1F8-9887-5ED7E15ED4AA}"/>
              </a:ext>
            </a:extLst>
          </p:cNvPr>
          <p:cNvSpPr txBox="1">
            <a:spLocks/>
          </p:cNvSpPr>
          <p:nvPr/>
        </p:nvSpPr>
        <p:spPr>
          <a:xfrm>
            <a:off x="529690" y="333118"/>
            <a:ext cx="6432425" cy="77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4. KẾT LUẬN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0670B-BE58-C2E8-ACDB-5428731A0732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1951595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4A44050-B9A6-4F9E-9FFD-58AE0BBDA24F}"/>
              </a:ext>
            </a:extLst>
          </p:cNvPr>
          <p:cNvSpPr txBox="1"/>
          <p:nvPr/>
        </p:nvSpPr>
        <p:spPr>
          <a:xfrm>
            <a:off x="1201510" y="1914489"/>
            <a:ext cx="956664" cy="46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61B11-702B-4441-3EAE-D086AF6330ED}"/>
              </a:ext>
            </a:extLst>
          </p:cNvPr>
          <p:cNvSpPr txBox="1"/>
          <p:nvPr/>
        </p:nvSpPr>
        <p:spPr>
          <a:xfrm>
            <a:off x="5640946" y="2649233"/>
            <a:ext cx="6126480" cy="155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itchFamily="2" charset="2"/>
              <a:buChar char="Ø"/>
            </a:pPr>
            <a:r>
              <a:rPr lang="en-US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</a:t>
            </a:r>
            <a:r>
              <a:rPr lang="vi-VN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oàn thiện các chức năng còn dang dở</a:t>
            </a:r>
          </a:p>
          <a:p>
            <a:pPr lvl="0">
              <a:lnSpc>
                <a:spcPct val="107000"/>
              </a:lnSpc>
            </a:pPr>
            <a:endParaRPr lang="en-VN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itchFamily="2" charset="2"/>
              <a:buChar char="Ø"/>
            </a:pPr>
            <a:r>
              <a:rPr lang="vi-VN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Tối ưu giao diện cho tất cả thiết bị</a:t>
            </a:r>
            <a:endParaRPr lang="en-US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</a:pPr>
            <a:endParaRPr lang="en-VN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vi-VN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Cải thiện tốc độ xử lý, tối ưu code</a:t>
            </a:r>
            <a:endParaRPr lang="en-VN"/>
          </a:p>
        </p:txBody>
      </p:sp>
      <p:sp>
        <p:nvSpPr>
          <p:cNvPr id="9" name="Google Shape;311;p28">
            <a:extLst>
              <a:ext uri="{FF2B5EF4-FFF2-40B4-BE49-F238E27FC236}">
                <a16:creationId xmlns:a16="http://schemas.microsoft.com/office/drawing/2014/main" id="{9A742309-D2B2-3D09-3D03-25DA1C8A6151}"/>
              </a:ext>
            </a:extLst>
          </p:cNvPr>
          <p:cNvSpPr/>
          <p:nvPr/>
        </p:nvSpPr>
        <p:spPr>
          <a:xfrm>
            <a:off x="529691" y="2316071"/>
            <a:ext cx="4085852" cy="2225855"/>
          </a:xfrm>
          <a:prstGeom prst="chevron">
            <a:avLst>
              <a:gd name="adj" fmla="val 29853"/>
            </a:avLst>
          </a:prstGeom>
          <a:solidFill>
            <a:srgbClr val="3796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solidFill>
                  <a:srgbClr val="FFFFFF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Huớng phát triển trong tương lai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5CB221-C4DC-BCCC-7E1E-C1FD9722C7BA}"/>
              </a:ext>
            </a:extLst>
          </p:cNvPr>
          <p:cNvSpPr txBox="1">
            <a:spLocks/>
          </p:cNvSpPr>
          <p:nvPr/>
        </p:nvSpPr>
        <p:spPr>
          <a:xfrm>
            <a:off x="529690" y="333118"/>
            <a:ext cx="6432425" cy="77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4. KẾT LUẬN</a:t>
            </a:r>
          </a:p>
        </p:txBody>
      </p:sp>
    </p:spTree>
    <p:extLst>
      <p:ext uri="{BB962C8B-B14F-4D97-AF65-F5344CB8AC3E}">
        <p14:creationId xmlns:p14="http://schemas.microsoft.com/office/powerpoint/2010/main" val="328288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7E6157-C1A1-4CE4-93AD-131CA6E7A623}"/>
              </a:ext>
            </a:extLst>
          </p:cNvPr>
          <p:cNvSpPr txBox="1"/>
          <p:nvPr/>
        </p:nvSpPr>
        <p:spPr>
          <a:xfrm>
            <a:off x="5227237" y="1566543"/>
            <a:ext cx="6048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truyện online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A6BD9F-939E-4BCB-A88F-955E4821E6EF}"/>
              </a:ext>
            </a:extLst>
          </p:cNvPr>
          <p:cNvSpPr txBox="1"/>
          <p:nvPr/>
        </p:nvSpPr>
        <p:spPr>
          <a:xfrm>
            <a:off x="5227236" y="4323020"/>
            <a:ext cx="5640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Bảo mật thông tin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11ED8-0604-4BA6-8412-5DBC842B1511}"/>
              </a:ext>
            </a:extLst>
          </p:cNvPr>
          <p:cNvSpPr txBox="1"/>
          <p:nvPr/>
        </p:nvSpPr>
        <p:spPr>
          <a:xfrm>
            <a:off x="5227237" y="2521059"/>
            <a:ext cx="56317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xoá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218BCD-EC19-EF29-261E-BBE193E9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1" y="333118"/>
            <a:ext cx="5726254" cy="77859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1. TỔNG QUAN ĐỀ TÀI</a:t>
            </a:r>
          </a:p>
        </p:txBody>
      </p:sp>
      <p:sp>
        <p:nvSpPr>
          <p:cNvPr id="12" name="Google Shape;311;p28">
            <a:extLst>
              <a:ext uri="{FF2B5EF4-FFF2-40B4-BE49-F238E27FC236}">
                <a16:creationId xmlns:a16="http://schemas.microsoft.com/office/drawing/2014/main" id="{B0103529-98D0-BFD8-46B8-B64E4009B36D}"/>
              </a:ext>
            </a:extLst>
          </p:cNvPr>
          <p:cNvSpPr/>
          <p:nvPr/>
        </p:nvSpPr>
        <p:spPr>
          <a:xfrm>
            <a:off x="529691" y="2316071"/>
            <a:ext cx="4085852" cy="2225855"/>
          </a:xfrm>
          <a:prstGeom prst="chevron">
            <a:avLst>
              <a:gd name="adj" fmla="val 29853"/>
            </a:avLst>
          </a:prstGeom>
          <a:solidFill>
            <a:srgbClr val="3796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Xác định yêu cầu</a:t>
            </a:r>
            <a:endParaRPr sz="2800">
              <a:solidFill>
                <a:srgbClr val="FFFFFF"/>
              </a:solidFill>
              <a:latin typeface="Times New Roman" panose="02020603050405020304" pitchFamily="18" charset="0"/>
              <a:ea typeface="Roboto Condensed"/>
              <a:cs typeface="Times New Roman" panose="02020603050405020304" pitchFamily="18" charset="0"/>
              <a:sym typeface="Roboto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E91E4-2322-4E04-85EE-EEC4F1ECDC6C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3057316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4A44050-B9A6-4F9E-9FFD-58AE0BBDA24F}"/>
              </a:ext>
            </a:extLst>
          </p:cNvPr>
          <p:cNvSpPr txBox="1"/>
          <p:nvPr/>
        </p:nvSpPr>
        <p:spPr>
          <a:xfrm>
            <a:off x="1201510" y="1914489"/>
            <a:ext cx="956664" cy="46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9706E2-CC8B-ACAB-8F52-0B3E4DBC458A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Order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B947800A-99D4-F2D3-8227-7C0D0E8F9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08" y="1175657"/>
            <a:ext cx="8742783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5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111ED8-0604-4BA6-8412-5DBC842B1511}"/>
              </a:ext>
            </a:extLst>
          </p:cNvPr>
          <p:cNvSpPr txBox="1"/>
          <p:nvPr/>
        </p:nvSpPr>
        <p:spPr>
          <a:xfrm>
            <a:off x="529691" y="1409729"/>
            <a:ext cx="11059078" cy="499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Khách Hàng: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 thị danh sách các loại 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truyện </a:t>
            </a:r>
            <a:r>
              <a:rPr lang="vi-V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 cửa hàng để khách hàng xem, lựa chọn và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 hàng</a:t>
            </a:r>
            <a:endParaRPr lang="en-US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khi khách hàng chọn sản phẩm để thêm vào giỏ hàng thì có thể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 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 truyện </a:t>
            </a:r>
            <a:r>
              <a:rPr lang="vi-V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</a:t>
            </a: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 nhập, đăng ký tài khoản, quên mật khẩu trên website.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 nhập, sửa đổi thông tin cá nhân và đổi mật khẩu tài khoản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 kiếm, 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vi-VN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 lại lịch sử mua hàng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b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Quản Trị:</a:t>
            </a:r>
            <a:endParaRPr lang="en-US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1000"/>
              </a:spcAft>
              <a:buSzPts val="1300"/>
              <a:buFont typeface="Courier New" panose="02070309020205020404" pitchFamily="49" charset="0"/>
              <a:buChar char="o"/>
            </a:pP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thêm, cập nhật, sửa, xoá các loại truyện có trong cửa hàng. </a:t>
            </a:r>
          </a:p>
          <a:p>
            <a:pPr marL="285750" lvl="0" indent="-285750" algn="just">
              <a:lnSpc>
                <a:spcPct val="150000"/>
              </a:lnSpc>
              <a:spcAft>
                <a:spcPts val="1000"/>
              </a:spcAft>
              <a:buSzPts val="1300"/>
              <a:buFont typeface="Courier New" panose="02070309020205020404" pitchFamily="49" charset="0"/>
              <a:buChar char="o"/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iểm tra chi tiết đơn hàng của khách hàng.</a:t>
            </a:r>
          </a:p>
          <a:p>
            <a:pPr marL="285750" lvl="0" indent="-285750" algn="just">
              <a:lnSpc>
                <a:spcPct val="150000"/>
              </a:lnSpc>
              <a:spcAft>
                <a:spcPts val="1000"/>
              </a:spcAft>
              <a:buSzPts val="1300"/>
              <a:buFont typeface="Courier New" panose="02070309020205020404" pitchFamily="49" charset="0"/>
              <a:buChar char="o"/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 thông tin chi tiết và tạo tài khoản người dung.</a:t>
            </a: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1000"/>
              </a:spcAft>
              <a:buSzPts val="1300"/>
              <a:buFont typeface="Courier New" panose="02070309020205020404" pitchFamily="49" charset="0"/>
              <a:buChar char="o"/>
            </a:pP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 kê các sản phẩm, đơn hàng, tài khoản người dùng.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218BCD-EC19-EF29-261E-BBE193E9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1" y="333118"/>
            <a:ext cx="5726254" cy="77859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1. TỔNG QUAN ĐỀ TÀI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7CCC6-C0C4-9C3A-4507-E4697256176D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71833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94DDDA-8BE9-597E-6B8F-B9A3F552B6BE}"/>
              </a:ext>
            </a:extLst>
          </p:cNvPr>
          <p:cNvSpPr txBox="1"/>
          <p:nvPr/>
        </p:nvSpPr>
        <p:spPr>
          <a:xfrm>
            <a:off x="962703" y="1270891"/>
            <a:ext cx="4940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Chức năng nghiệp vụ đối với quản trị viên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600EF4-26C6-E5CC-8748-992111B29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42386"/>
              </p:ext>
            </p:extLst>
          </p:nvPr>
        </p:nvGraphicFramePr>
        <p:xfrm>
          <a:off x="962702" y="1671001"/>
          <a:ext cx="9142922" cy="390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7647">
                  <a:extLst>
                    <a:ext uri="{9D8B030D-6E8A-4147-A177-3AD203B41FA5}">
                      <a16:colId xmlns:a16="http://schemas.microsoft.com/office/drawing/2014/main" val="1399072686"/>
                    </a:ext>
                  </a:extLst>
                </a:gridCol>
                <a:gridCol w="2752353">
                  <a:extLst>
                    <a:ext uri="{9D8B030D-6E8A-4147-A177-3AD203B41FA5}">
                      <a16:colId xmlns:a16="http://schemas.microsoft.com/office/drawing/2014/main" val="1232471645"/>
                    </a:ext>
                  </a:extLst>
                </a:gridCol>
                <a:gridCol w="1730000">
                  <a:extLst>
                    <a:ext uri="{9D8B030D-6E8A-4147-A177-3AD203B41FA5}">
                      <a16:colId xmlns:a16="http://schemas.microsoft.com/office/drawing/2014/main" val="2173434392"/>
                    </a:ext>
                  </a:extLst>
                </a:gridCol>
                <a:gridCol w="3043045">
                  <a:extLst>
                    <a:ext uri="{9D8B030D-6E8A-4147-A177-3AD203B41FA5}">
                      <a16:colId xmlns:a16="http://schemas.microsoft.com/office/drawing/2014/main" val="105015988"/>
                    </a:ext>
                  </a:extLst>
                </a:gridCol>
                <a:gridCol w="909877">
                  <a:extLst>
                    <a:ext uri="{9D8B030D-6E8A-4147-A177-3AD203B41FA5}">
                      <a16:colId xmlns:a16="http://schemas.microsoft.com/office/drawing/2014/main" val="2850964026"/>
                    </a:ext>
                  </a:extLst>
                </a:gridCol>
              </a:tblGrid>
              <a:tr h="651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việc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công việc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thức liên quan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Ghi chú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extLst>
                  <a:ext uri="{0D108BD9-81ED-4DB2-BD59-A6C34878D82A}">
                    <a16:rowId xmlns:a16="http://schemas.microsoft.com/office/drawing/2014/main" val="913491734"/>
                  </a:ext>
                </a:extLst>
              </a:tr>
              <a:tr h="651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 trữ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 cấp tài khoản theo chức năng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VN" sz="14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extLst>
                  <a:ext uri="{0D108BD9-81ED-4DB2-BD59-A6C34878D82A}">
                    <a16:rowId xmlns:a16="http://schemas.microsoft.com/office/drawing/2014/main" val="7996472"/>
                  </a:ext>
                </a:extLst>
              </a:tr>
              <a:tr h="651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người dùng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 trữ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 cứu và thêm tài khoản cho người dùng mới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VN" sz="14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extLst>
                  <a:ext uri="{0D108BD9-81ED-4DB2-BD59-A6C34878D82A}">
                    <a16:rowId xmlns:a16="http://schemas.microsoft.com/office/drawing/2014/main" val="914430979"/>
                  </a:ext>
                </a:extLst>
              </a:tr>
              <a:tr h="651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sản phẩm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 trữ 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 lại thông tin nhập mới, cập nhật lại thông tin một sản phẩm có sẵn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VN" sz="14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extLst>
                  <a:ext uri="{0D108BD9-81ED-4DB2-BD59-A6C34878D82A}">
                    <a16:rowId xmlns:a16="http://schemas.microsoft.com/office/drawing/2014/main" val="1192280872"/>
                  </a:ext>
                </a:extLst>
              </a:tr>
              <a:tr h="651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 sản phẩm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 trữ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 sản phẩm mới vào trong cửa hàng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VN" sz="14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extLst>
                  <a:ext uri="{0D108BD9-81ED-4DB2-BD59-A6C34878D82A}">
                    <a16:rowId xmlns:a16="http://schemas.microsoft.com/office/drawing/2014/main" val="173376561"/>
                  </a:ext>
                </a:extLst>
              </a:tr>
              <a:tr h="651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đơn hàng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 cứu và kiểm tra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tra chi tiết đơn hàng</a:t>
                      </a:r>
                      <a:endParaRPr lang="en-VN" sz="14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VN" sz="14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66" marR="50966" marT="50966" marB="50966" anchor="ctr"/>
                </a:tc>
                <a:extLst>
                  <a:ext uri="{0D108BD9-81ED-4DB2-BD59-A6C34878D82A}">
                    <a16:rowId xmlns:a16="http://schemas.microsoft.com/office/drawing/2014/main" val="4070580392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7DB9408E-ADFB-D760-768B-0F5B17D3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6432425" cy="77859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D4D05-F574-0492-E7C2-69D4FF437908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173121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94DDDA-8BE9-597E-6B8F-B9A3F552B6BE}"/>
              </a:ext>
            </a:extLst>
          </p:cNvPr>
          <p:cNvSpPr txBox="1"/>
          <p:nvPr/>
        </p:nvSpPr>
        <p:spPr>
          <a:xfrm>
            <a:off x="962703" y="1270891"/>
            <a:ext cx="4758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nghiệp vụ đối với khách hàng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4041EE-ED8F-B12D-7CC7-1FD5D13A5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32297"/>
              </p:ext>
            </p:extLst>
          </p:nvPr>
        </p:nvGraphicFramePr>
        <p:xfrm>
          <a:off x="1460686" y="1806967"/>
          <a:ext cx="9198727" cy="4545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6137">
                  <a:extLst>
                    <a:ext uri="{9D8B030D-6E8A-4147-A177-3AD203B41FA5}">
                      <a16:colId xmlns:a16="http://schemas.microsoft.com/office/drawing/2014/main" val="3148202867"/>
                    </a:ext>
                  </a:extLst>
                </a:gridCol>
                <a:gridCol w="1551235">
                  <a:extLst>
                    <a:ext uri="{9D8B030D-6E8A-4147-A177-3AD203B41FA5}">
                      <a16:colId xmlns:a16="http://schemas.microsoft.com/office/drawing/2014/main" val="3090749484"/>
                    </a:ext>
                  </a:extLst>
                </a:gridCol>
                <a:gridCol w="1220178">
                  <a:extLst>
                    <a:ext uri="{9D8B030D-6E8A-4147-A177-3AD203B41FA5}">
                      <a16:colId xmlns:a16="http://schemas.microsoft.com/office/drawing/2014/main" val="1871186678"/>
                    </a:ext>
                  </a:extLst>
                </a:gridCol>
                <a:gridCol w="4616345">
                  <a:extLst>
                    <a:ext uri="{9D8B030D-6E8A-4147-A177-3AD203B41FA5}">
                      <a16:colId xmlns:a16="http://schemas.microsoft.com/office/drawing/2014/main" val="3435466615"/>
                    </a:ext>
                  </a:extLst>
                </a:gridCol>
                <a:gridCol w="1304832">
                  <a:extLst>
                    <a:ext uri="{9D8B030D-6E8A-4147-A177-3AD203B41FA5}">
                      <a16:colId xmlns:a16="http://schemas.microsoft.com/office/drawing/2014/main" val="2850415941"/>
                    </a:ext>
                  </a:extLst>
                </a:gridCol>
              </a:tblGrid>
              <a:tr h="287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STT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Công việc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Loại công việc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Công thức liên quan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Ghi chú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extLst>
                  <a:ext uri="{0D108BD9-81ED-4DB2-BD59-A6C34878D82A}">
                    <a16:rowId xmlns:a16="http://schemas.microsoft.com/office/drawing/2014/main" val="1811487767"/>
                  </a:ext>
                </a:extLst>
              </a:tr>
              <a:tr h="3765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1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Đăng nhập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Lưu trữ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Được cấp tài khoản theo chức năng của khách hàng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VN" sz="1200">
                        <a:effectLst/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extLst>
                  <a:ext uri="{0D108BD9-81ED-4DB2-BD59-A6C34878D82A}">
                    <a16:rowId xmlns:a16="http://schemas.microsoft.com/office/drawing/2014/main" val="1711235426"/>
                  </a:ext>
                </a:extLst>
              </a:tr>
              <a:tr h="6266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2</a:t>
                      </a:r>
                      <a:endParaRPr lang="en-VN" sz="12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Đăng ký tài khoản</a:t>
                      </a:r>
                      <a:endParaRPr lang="en-VN" sz="12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Lưu trữ</a:t>
                      </a:r>
                      <a:endParaRPr lang="en-VN" sz="12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Đăng ký tài khoản để có thể giao dịch mua sắm</a:t>
                      </a:r>
                      <a:endParaRPr lang="en-VN" sz="12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Cung cấp đầy đủ thông tin theo yêu cầu</a:t>
                      </a:r>
                      <a:endParaRPr lang="en-VN" sz="1200"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extLst>
                  <a:ext uri="{0D108BD9-81ED-4DB2-BD59-A6C34878D82A}">
                    <a16:rowId xmlns:a16="http://schemas.microsoft.com/office/drawing/2014/main" val="3148731495"/>
                  </a:ext>
                </a:extLst>
              </a:tr>
              <a:tr h="6230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en-VN" sz="12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Quên mật khẩu</a:t>
                      </a:r>
                      <a:endParaRPr lang="en-VN" sz="12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Lưu trữ</a:t>
                      </a:r>
                      <a:endParaRPr lang="en-VN" sz="12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Lấy lại mật khẩu từ tài khoản đã đăng ký thành công trước đó</a:t>
                      </a:r>
                      <a:endParaRPr lang="en-VN" sz="120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Cung cấp đầy đủ thông tin theo yêu cầu</a:t>
                      </a:r>
                      <a:endParaRPr lang="en-VN" sz="12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extLst>
                  <a:ext uri="{0D108BD9-81ED-4DB2-BD59-A6C34878D82A}">
                    <a16:rowId xmlns:a16="http://schemas.microsoft.com/office/drawing/2014/main" val="762826215"/>
                  </a:ext>
                </a:extLst>
              </a:tr>
              <a:tr h="6266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3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Xem thông tin cá nhân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Tra cứu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Được xem đầy đủ thông tin về tài khoản và mật khẩu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Có thể đổi thông tin và mật khẩu khi có yêu cầu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extLst>
                  <a:ext uri="{0D108BD9-81ED-4DB2-BD59-A6C34878D82A}">
                    <a16:rowId xmlns:a16="http://schemas.microsoft.com/office/drawing/2014/main" val="2771723247"/>
                  </a:ext>
                </a:extLst>
              </a:tr>
              <a:tr h="4267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4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Xem các mặt hàng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Tra cứu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Việc xem mặt hàng dựa trên các thông tin: tên sản phẩm, loại sản phẩm,...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VN" sz="12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extLst>
                  <a:ext uri="{0D108BD9-81ED-4DB2-BD59-A6C34878D82A}">
                    <a16:rowId xmlns:a16="http://schemas.microsoft.com/office/drawing/2014/main" val="2341658488"/>
                  </a:ext>
                </a:extLst>
              </a:tr>
              <a:tr h="4573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5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Mua hàng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Xác nhận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200">
                          <a:effectLst/>
                          <a:latin typeface="+mj-lt"/>
                        </a:rPr>
                        <a:t>Chỉ mua được các mặt hàng</a:t>
                      </a:r>
                      <a:r>
                        <a:rPr lang="en-US" sz="1200">
                          <a:effectLst/>
                          <a:latin typeface="+mj-lt"/>
                        </a:rPr>
                        <a:t> 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 bày bán trên website</a:t>
                      </a:r>
                      <a:endParaRPr lang="en-VN" sz="12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VN" sz="12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extLst>
                  <a:ext uri="{0D108BD9-81ED-4DB2-BD59-A6C34878D82A}">
                    <a16:rowId xmlns:a16="http://schemas.microsoft.com/office/drawing/2014/main" val="2011015497"/>
                  </a:ext>
                </a:extLst>
              </a:tr>
              <a:tr h="4979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en-VN" sz="1200" kern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Giỏ hàng</a:t>
                      </a:r>
                      <a:endParaRPr lang="en-VN" sz="12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 cứu</a:t>
                      </a:r>
                      <a:endParaRPr lang="en-VN" sz="12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Xem chi tiết đơn hàng, và tổng giá cần thanh toán đơn hàng</a:t>
                      </a:r>
                      <a:endParaRPr lang="en-VN" sz="12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V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extLst>
                  <a:ext uri="{0D108BD9-81ED-4DB2-BD59-A6C34878D82A}">
                    <a16:rowId xmlns:a16="http://schemas.microsoft.com/office/drawing/2014/main" val="3342416321"/>
                  </a:ext>
                </a:extLst>
              </a:tr>
              <a:tr h="6230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en-VN" sz="1200" kern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 kiếm</a:t>
                      </a:r>
                      <a:endParaRPr lang="en-VN" sz="12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 cứu</a:t>
                      </a:r>
                      <a:endParaRPr lang="en-VN" sz="12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 kiếm các loại sản phẩm có trong cửa hàng</a:t>
                      </a:r>
                      <a:endParaRPr lang="en-VN" sz="12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 tìm kiếm các sản phẩm có trong cửa hang</a:t>
                      </a:r>
                      <a:endParaRPr lang="en-VN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170" marR="22170" marT="22170" marB="22170" anchor="ctr"/>
                </a:tc>
                <a:extLst>
                  <a:ext uri="{0D108BD9-81ED-4DB2-BD59-A6C34878D82A}">
                    <a16:rowId xmlns:a16="http://schemas.microsoft.com/office/drawing/2014/main" val="360356441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CC4FE89D-1CD7-FCD2-186B-A04CEFBA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6432425" cy="77859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3AD2F-7612-9E6A-A57B-50B7635718AE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473148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94DDDA-8BE9-597E-6B8F-B9A3F552B6BE}"/>
              </a:ext>
            </a:extLst>
          </p:cNvPr>
          <p:cNvSpPr txBox="1"/>
          <p:nvPr/>
        </p:nvSpPr>
        <p:spPr>
          <a:xfrm>
            <a:off x="962703" y="1270891"/>
            <a:ext cx="2600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hệ thống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980CD9-6793-AB04-18A8-93C0D19C9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539448"/>
              </p:ext>
            </p:extLst>
          </p:nvPr>
        </p:nvGraphicFramePr>
        <p:xfrm>
          <a:off x="962702" y="1653716"/>
          <a:ext cx="10653910" cy="30239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8350">
                  <a:extLst>
                    <a:ext uri="{9D8B030D-6E8A-4147-A177-3AD203B41FA5}">
                      <a16:colId xmlns:a16="http://schemas.microsoft.com/office/drawing/2014/main" val="2735902679"/>
                    </a:ext>
                  </a:extLst>
                </a:gridCol>
                <a:gridCol w="2215785">
                  <a:extLst>
                    <a:ext uri="{9D8B030D-6E8A-4147-A177-3AD203B41FA5}">
                      <a16:colId xmlns:a16="http://schemas.microsoft.com/office/drawing/2014/main" val="2366634608"/>
                    </a:ext>
                  </a:extLst>
                </a:gridCol>
                <a:gridCol w="7010096">
                  <a:extLst>
                    <a:ext uri="{9D8B030D-6E8A-4147-A177-3AD203B41FA5}">
                      <a16:colId xmlns:a16="http://schemas.microsoft.com/office/drawing/2014/main" val="2354142227"/>
                    </a:ext>
                  </a:extLst>
                </a:gridCol>
                <a:gridCol w="899679">
                  <a:extLst>
                    <a:ext uri="{9D8B030D-6E8A-4147-A177-3AD203B41FA5}">
                      <a16:colId xmlns:a16="http://schemas.microsoft.com/office/drawing/2014/main" val="2064781233"/>
                    </a:ext>
                  </a:extLst>
                </a:gridCol>
              </a:tblGrid>
              <a:tr h="34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STT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Nội dung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Mô tả chi tiết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Ghi chú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extLst>
                  <a:ext uri="{0D108BD9-81ED-4DB2-BD59-A6C34878D82A}">
                    <a16:rowId xmlns:a16="http://schemas.microsoft.com/office/drawing/2014/main" val="68616559"/>
                  </a:ext>
                </a:extLst>
              </a:tr>
              <a:tr h="9963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VN" sz="16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Phân quyền sử dụng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-  Người quản trị: được phép sử dụng tất cả các chức năng</a:t>
                      </a:r>
                      <a:endParaRPr lang="en-VN" sz="1600">
                        <a:effectLst/>
                        <a:latin typeface="+mj-lt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-  Khách hàng: Chỉ được phép cập nhật thông tin cá </a:t>
                      </a:r>
                      <a:r>
                        <a:rPr lang="vi-VN" sz="16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nhân, mua hàng, đặt hàng</a:t>
                      </a: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nội dung,</a:t>
                      </a:r>
                      <a:r>
                        <a:rPr lang="vi-V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 phương thức thanh toán</a:t>
                      </a:r>
                      <a:endParaRPr lang="en-VN" sz="16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extLst>
                  <a:ext uri="{0D108BD9-81ED-4DB2-BD59-A6C34878D82A}">
                    <a16:rowId xmlns:a16="http://schemas.microsoft.com/office/drawing/2014/main" val="2368798665"/>
                  </a:ext>
                </a:extLst>
              </a:tr>
              <a:tr h="4209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VN" sz="1600" kern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Danh sách tài khoản</a:t>
                      </a:r>
                      <a:endParaRPr lang="en-VN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Kiếm tra thông tin và thêm tài khoản mới</a:t>
                      </a:r>
                      <a:endParaRPr lang="en-VN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V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extLst>
                  <a:ext uri="{0D108BD9-81ED-4DB2-BD59-A6C34878D82A}">
                    <a16:rowId xmlns:a16="http://schemas.microsoft.com/office/drawing/2014/main" val="244028187"/>
                  </a:ext>
                </a:extLst>
              </a:tr>
              <a:tr h="4209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VN" sz="16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 sách </a:t>
                      </a:r>
                      <a:r>
                        <a:rPr lang="vi-V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 phẩm</a:t>
                      </a:r>
                      <a:endParaRPr lang="en-VN" sz="16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 nhật</a:t>
                      </a:r>
                      <a:r>
                        <a:rPr lang="vi-V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sửa</a:t>
                      </a: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sản phẩm</a:t>
                      </a:r>
                      <a:endParaRPr lang="en-VN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extLst>
                  <a:ext uri="{0D108BD9-81ED-4DB2-BD59-A6C34878D82A}">
                    <a16:rowId xmlns:a16="http://schemas.microsoft.com/office/drawing/2014/main" val="939472214"/>
                  </a:ext>
                </a:extLst>
              </a:tr>
              <a:tr h="4209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VN" sz="16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 sản phẩm</a:t>
                      </a:r>
                      <a:endParaRPr lang="en-VN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 </a:t>
                      </a:r>
                      <a:r>
                        <a:rPr lang="vi-V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 tin loại sản phẩm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mới</a:t>
                      </a:r>
                      <a:endParaRPr lang="en-VN" sz="16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extLst>
                  <a:ext uri="{0D108BD9-81ED-4DB2-BD59-A6C34878D82A}">
                    <a16:rowId xmlns:a16="http://schemas.microsoft.com/office/drawing/2014/main" val="2162451317"/>
                  </a:ext>
                </a:extLst>
              </a:tr>
              <a:tr h="4209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VN" sz="16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</a:t>
                      </a:r>
                      <a:r>
                        <a:rPr lang="vi-V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ơn hàng</a:t>
                      </a:r>
                      <a:endParaRPr lang="en-VN" sz="16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 kế số lượng đơn hàng khi khách hàng đặt mua</a:t>
                      </a:r>
                      <a:endParaRPr lang="en-VN" sz="160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</a:rPr>
                        <a:t> </a:t>
                      </a:r>
                      <a:endParaRPr lang="en-VN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427" marR="38427" marT="38427" marB="38427" anchor="ctr"/>
                </a:tc>
                <a:extLst>
                  <a:ext uri="{0D108BD9-81ED-4DB2-BD59-A6C34878D82A}">
                    <a16:rowId xmlns:a16="http://schemas.microsoft.com/office/drawing/2014/main" val="331514322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5E7C2AB-BB48-78E5-28A2-41CF7C42A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6432425" cy="77859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B203B2-D393-2BDC-34BC-A7C4FAEEB8F7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177820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94DDDA-8BE9-597E-6B8F-B9A3F552B6BE}"/>
              </a:ext>
            </a:extLst>
          </p:cNvPr>
          <p:cNvSpPr txBox="1"/>
          <p:nvPr/>
        </p:nvSpPr>
        <p:spPr>
          <a:xfrm>
            <a:off x="962703" y="1270891"/>
            <a:ext cx="3248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Các yêu cầu về chất lượng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FA3BAA-4224-2198-A634-AD057A414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283567"/>
              </p:ext>
            </p:extLst>
          </p:nvPr>
        </p:nvGraphicFramePr>
        <p:xfrm>
          <a:off x="962704" y="1830176"/>
          <a:ext cx="10597926" cy="26005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9484">
                  <a:extLst>
                    <a:ext uri="{9D8B030D-6E8A-4147-A177-3AD203B41FA5}">
                      <a16:colId xmlns:a16="http://schemas.microsoft.com/office/drawing/2014/main" val="3982155792"/>
                    </a:ext>
                  </a:extLst>
                </a:gridCol>
                <a:gridCol w="3559686">
                  <a:extLst>
                    <a:ext uri="{9D8B030D-6E8A-4147-A177-3AD203B41FA5}">
                      <a16:colId xmlns:a16="http://schemas.microsoft.com/office/drawing/2014/main" val="1846326025"/>
                    </a:ext>
                  </a:extLst>
                </a:gridCol>
                <a:gridCol w="1453714">
                  <a:extLst>
                    <a:ext uri="{9D8B030D-6E8A-4147-A177-3AD203B41FA5}">
                      <a16:colId xmlns:a16="http://schemas.microsoft.com/office/drawing/2014/main" val="496120249"/>
                    </a:ext>
                  </a:extLst>
                </a:gridCol>
                <a:gridCol w="3957281">
                  <a:extLst>
                    <a:ext uri="{9D8B030D-6E8A-4147-A177-3AD203B41FA5}">
                      <a16:colId xmlns:a16="http://schemas.microsoft.com/office/drawing/2014/main" val="2185195198"/>
                    </a:ext>
                  </a:extLst>
                </a:gridCol>
                <a:gridCol w="947761">
                  <a:extLst>
                    <a:ext uri="{9D8B030D-6E8A-4147-A177-3AD203B41FA5}">
                      <a16:colId xmlns:a16="http://schemas.microsoft.com/office/drawing/2014/main" val="1147142410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  <a:latin typeface="Times New Roman (Headings)"/>
                        </a:rPr>
                        <a:t>STT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Nội dung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Tiêu chuẩn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Mô tả chi tiết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Ghi chú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265505402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1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Cho phép xóa</a:t>
                      </a:r>
                      <a:r>
                        <a:rPr lang="en-US" sz="1600">
                          <a:effectLst/>
                          <a:latin typeface="+mj-lt"/>
                        </a:rPr>
                        <a:t>,</a:t>
                      </a:r>
                      <a:r>
                        <a:rPr lang="vi-VN" sz="1600">
                          <a:effectLst/>
                          <a:latin typeface="+mj-lt"/>
                        </a:rPr>
                        <a:t> sửa các</a:t>
                      </a:r>
                      <a:r>
                        <a:rPr lang="en-US" sz="1600">
                          <a:effectLst/>
                          <a:latin typeface="+mj-lt"/>
                        </a:rPr>
                        <a:t>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 phẩm </a:t>
                      </a:r>
                      <a:r>
                        <a:rPr lang="vi-VN" sz="1600">
                          <a:effectLst/>
                          <a:latin typeface="+mj-lt"/>
                        </a:rPr>
                        <a:t>trong giỏ hàng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Tiện dụng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Người dùng có thể tự xóa</a:t>
                      </a:r>
                      <a:r>
                        <a:rPr lang="en-US" sz="1600">
                          <a:effectLst/>
                          <a:latin typeface="+mj-lt"/>
                        </a:rPr>
                        <a:t>,</a:t>
                      </a:r>
                      <a:r>
                        <a:rPr lang="vi-VN" sz="1600">
                          <a:effectLst/>
                          <a:latin typeface="+mj-lt"/>
                        </a:rPr>
                        <a:t> sửa</a:t>
                      </a:r>
                      <a:r>
                        <a:rPr lang="en-US" sz="1600">
                          <a:effectLst/>
                          <a:latin typeface="+mj-lt"/>
                        </a:rPr>
                        <a:t>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 lượng</a:t>
                      </a:r>
                      <a:r>
                        <a:rPr lang="en-US" sz="1600">
                          <a:effectLst/>
                          <a:latin typeface="+mj-lt"/>
                        </a:rPr>
                        <a:t>,</a:t>
                      </a:r>
                      <a:r>
                        <a:rPr lang="vi-VN" sz="1600">
                          <a:effectLst/>
                          <a:latin typeface="+mj-lt"/>
                        </a:rPr>
                        <a:t> các mặt hàng trong giỏ hàng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 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296359247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2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Xem các mặt hàng nhanh, trực quan, dễ sử dụng đối với tất cả khách hàng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Trực quan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Hỗ trợ khả năng xem các mặt hàng.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 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050797590"/>
                  </a:ext>
                </a:extLst>
              </a:tr>
              <a:tr h="8318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3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Tốc độ truy cập </a:t>
                      </a:r>
                      <a:r>
                        <a:rPr lang="en-US" sz="1600">
                          <a:effectLst/>
                          <a:latin typeface="Times New Roman (Headings)"/>
                          <a:cs typeface="Times New Roman" panose="02020603050405020304" pitchFamily="18" charset="0"/>
                        </a:rPr>
                        <a:t>ứng dụng nhanh</a:t>
                      </a:r>
                      <a:r>
                        <a:rPr lang="vi-VN" sz="160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, ổn định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Hiệu quả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Sử dụng các thuật toán sắp xếp và tìm kiếm nhằm tăng độ truy suất</a:t>
                      </a:r>
                      <a:r>
                        <a:rPr lang="en-US" sz="1600">
                          <a:effectLst/>
                          <a:latin typeface="+mj-lt"/>
                        </a:rPr>
                        <a:t> 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 phẩm</a:t>
                      </a:r>
                      <a:r>
                        <a:rPr lang="vi-VN" sz="1600">
                          <a:effectLst/>
                          <a:latin typeface="+mj-lt"/>
                        </a:rPr>
                        <a:t>, tối ưu hoá câu truy vấn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effectLst/>
                          <a:latin typeface="+mj-lt"/>
                        </a:rPr>
                        <a:t> </a:t>
                      </a:r>
                      <a:endParaRPr lang="en-VN" sz="160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70040477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3C17686-274A-CD31-FB20-0BF2A765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6432425" cy="77859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61471-7863-307A-5D72-672302D143F6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</p:spTree>
    <p:extLst>
      <p:ext uri="{BB962C8B-B14F-4D97-AF65-F5344CB8AC3E}">
        <p14:creationId xmlns:p14="http://schemas.microsoft.com/office/powerpoint/2010/main" val="414279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7BC3B4-B1A9-720C-1D1F-9932FA320981}"/>
              </a:ext>
            </a:extLst>
          </p:cNvPr>
          <p:cNvSpPr txBox="1"/>
          <p:nvPr/>
        </p:nvSpPr>
        <p:spPr>
          <a:xfrm>
            <a:off x="4817380" y="6045536"/>
            <a:ext cx="255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>
                <a:latin typeface="Times New Roman" panose="02020603050405020304" pitchFamily="18" charset="0"/>
                <a:cs typeface="Times New Roman" panose="02020603050405020304" pitchFamily="18" charset="0"/>
              </a:rPr>
              <a:t>Sơ đồ Use case tổng quát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A4D75-F744-C19C-75A7-ECD4821320F2}"/>
              </a:ext>
            </a:extLst>
          </p:cNvPr>
          <p:cNvSpPr txBox="1"/>
          <p:nvPr/>
        </p:nvSpPr>
        <p:spPr>
          <a:xfrm>
            <a:off x="0" y="6488668"/>
            <a:ext cx="56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hệ thống website bán truyện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4CDD28-C269-A7AB-2024-5D58BEE1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0" y="333118"/>
            <a:ext cx="6432425" cy="778598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PHÂN TÍCH, THIẾT KẾ</a:t>
            </a:r>
          </a:p>
        </p:txBody>
      </p:sp>
      <p:pic>
        <p:nvPicPr>
          <p:cNvPr id="2" name="Picture 1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B8FA50E3-39A3-3913-8B91-47F67DBB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50" y="1369239"/>
            <a:ext cx="7405313" cy="463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</TotalTime>
  <Words>1593</Words>
  <Application>Microsoft Office PowerPoint</Application>
  <PresentationFormat>Widescreen</PresentationFormat>
  <Paragraphs>242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Times New Roman</vt:lpstr>
      <vt:lpstr>Times New Roman (Headings)</vt:lpstr>
      <vt:lpstr>Wingdings</vt:lpstr>
      <vt:lpstr>Office Theme</vt:lpstr>
      <vt:lpstr>PowerPoint Presentation</vt:lpstr>
      <vt:lpstr>1. TỔNG QUAN ĐỀ TÀI</vt:lpstr>
      <vt:lpstr>1. TỔNG QUAN ĐỀ TÀI</vt:lpstr>
      <vt:lpstr>1. TỔNG QUAN ĐỀ TÀI</vt:lpstr>
      <vt:lpstr>2. PHÂN TÍCH, THIẾT KẾ</vt:lpstr>
      <vt:lpstr>2. PHÂN TÍCH, THIẾT KẾ</vt:lpstr>
      <vt:lpstr>2. PHÂN TÍCH, THIẾT KẾ</vt:lpstr>
      <vt:lpstr>2. PHÂN TÍCH, THIẾT KẾ</vt:lpstr>
      <vt:lpstr>2. PHÂN TÍCH, THIẾT KẾ</vt:lpstr>
      <vt:lpstr>2. PHÂN TÍCH, THIẾT KẾ</vt:lpstr>
      <vt:lpstr>2. PHÂN TÍCH, THIẾT KẾ</vt:lpstr>
      <vt:lpstr>2. PHÂN TÍCH, THIẾT KẾ (Cho khách hàng)</vt:lpstr>
      <vt:lpstr>2. PHÂN TÍCH, THIẾT KẾ (Cho khách hàng)</vt:lpstr>
      <vt:lpstr>2. PHÂN TÍCH, THIẾT KẾ (Cho khách hàng)</vt:lpstr>
      <vt:lpstr>2. PHÂN TÍCH, THIẾT KẾ (Cho khách hàng)</vt:lpstr>
      <vt:lpstr>2. PHÂN TÍCH, THIẾT KẾ (Cho khách hàng)</vt:lpstr>
      <vt:lpstr>2. PHÂN TÍCH, THIẾT KẾ (Cho khách hàng)</vt:lpstr>
      <vt:lpstr>2. PHÂN TÍCH, THIẾT KẾ (Cho khách hàng)</vt:lpstr>
      <vt:lpstr>2. PHÂN TÍCH, THIẾT KẾ (Cho khách hàng)</vt:lpstr>
      <vt:lpstr>2. PHÂN TÍCH, THIẾT KẾ (Cho khách hàng)</vt:lpstr>
      <vt:lpstr>2. PHÂN TÍCH, THIẾT KẾ (Cho người quản trị)</vt:lpstr>
      <vt:lpstr>2. PHÂN TÍCH, THIẾT KẾ (Cho người quản trị)</vt:lpstr>
      <vt:lpstr>2. PHÂN TÍCH, THIẾT KẾ (Cho người quản trị)</vt:lpstr>
      <vt:lpstr>2. PHÂN TÍCH, THIẾT KẾ (Cho người quản trị)</vt:lpstr>
      <vt:lpstr>2. PHÂN TÍCH, THIẾT KẾ (Cho người quản trị)</vt:lpstr>
      <vt:lpstr>2. PHÂN TÍCH, THIẾT KẾ (Cho người quản trị)</vt:lpstr>
      <vt:lpstr>3. CÀI ĐẶT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Huỳnh Thanh Tâm - Admin</dc:creator>
  <cp:lastModifiedBy>Gia Lộc</cp:lastModifiedBy>
  <cp:revision>156</cp:revision>
  <dcterms:created xsi:type="dcterms:W3CDTF">2019-09-12T13:22:06Z</dcterms:created>
  <dcterms:modified xsi:type="dcterms:W3CDTF">2023-12-24T11:48:05Z</dcterms:modified>
</cp:coreProperties>
</file>